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Playfair Displ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4D8BEF0-CD1F-4E4C-ADA5-FE17C07C092D}">
  <a:tblStyle styleId="{94D8BEF0-CD1F-4E4C-ADA5-FE17C07C092D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-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re principal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None/>
              <a:defRPr b="1" sz="1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re &amp; contenu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SzPct val="100000"/>
              <a:buChar char="○"/>
              <a:defRPr sz="2400"/>
            </a:lvl2pPr>
            <a:lvl3pPr lvl="2" rtl="0">
              <a:spcBef>
                <a:spcPts val="0"/>
              </a:spcBef>
              <a:buSzPct val="100000"/>
              <a:buChar char="■"/>
              <a:defRPr sz="2400"/>
            </a:lvl3pPr>
            <a:lvl4pPr lvl="3" rtl="0">
              <a:spcBef>
                <a:spcPts val="0"/>
              </a:spcBef>
              <a:buSzPct val="100000"/>
              <a:buChar char="●"/>
              <a:defRPr sz="2400"/>
            </a:lvl4pPr>
            <a:lvl5pPr lvl="4" rtl="0">
              <a:spcBef>
                <a:spcPts val="0"/>
              </a:spcBef>
              <a:buSzPct val="100000"/>
              <a:buChar char="○"/>
              <a:defRPr sz="2400"/>
            </a:lvl5pPr>
            <a:lvl6pPr lvl="5" rtl="0">
              <a:spcBef>
                <a:spcPts val="0"/>
              </a:spcBef>
              <a:buSzPct val="100000"/>
              <a:buChar char="■"/>
              <a:defRPr sz="2400"/>
            </a:lvl6pPr>
            <a:lvl7pPr lvl="6" rtl="0">
              <a:spcBef>
                <a:spcPts val="0"/>
              </a:spcBef>
              <a:buSzPct val="100000"/>
              <a:buChar char="●"/>
              <a:defRPr sz="2400"/>
            </a:lvl7pPr>
            <a:lvl8pPr lvl="7" rtl="0">
              <a:spcBef>
                <a:spcPts val="0"/>
              </a:spcBef>
              <a:buSzPct val="100000"/>
              <a:buChar char="○"/>
              <a:defRPr sz="2400"/>
            </a:lvl8pPr>
            <a:lvl9pPr lvl="8" rtl="0">
              <a:spcBef>
                <a:spcPts val="0"/>
              </a:spcBef>
              <a:buSzPct val="100000"/>
              <a:buChar char="■"/>
              <a:defRPr sz="24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re &amp; contenu 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/>
        </p:nvSpPr>
        <p:spPr>
          <a:xfrm flipH="1" rot="10800000">
            <a:off x="0" y="0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6117275" y="534900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SzPct val="100000"/>
              <a:buChar char="○"/>
              <a:defRPr sz="2400"/>
            </a:lvl2pPr>
            <a:lvl3pPr lvl="2" rtl="0">
              <a:spcBef>
                <a:spcPts val="0"/>
              </a:spcBef>
              <a:buSzPct val="100000"/>
              <a:buChar char="■"/>
              <a:defRPr sz="2400"/>
            </a:lvl3pPr>
            <a:lvl4pPr lvl="3" rtl="0">
              <a:spcBef>
                <a:spcPts val="0"/>
              </a:spcBef>
              <a:buSzPct val="100000"/>
              <a:buChar char="●"/>
              <a:defRPr sz="2400"/>
            </a:lvl4pPr>
            <a:lvl5pPr lvl="4" rtl="0">
              <a:spcBef>
                <a:spcPts val="0"/>
              </a:spcBef>
              <a:buSzPct val="100000"/>
              <a:buChar char="○"/>
              <a:defRPr sz="2400"/>
            </a:lvl5pPr>
            <a:lvl6pPr lvl="5" rtl="0">
              <a:spcBef>
                <a:spcPts val="0"/>
              </a:spcBef>
              <a:buSzPct val="100000"/>
              <a:buChar char="■"/>
              <a:defRPr sz="2400"/>
            </a:lvl6pPr>
            <a:lvl7pPr lvl="6" rtl="0">
              <a:spcBef>
                <a:spcPts val="0"/>
              </a:spcBef>
              <a:buSzPct val="100000"/>
              <a:buChar char="●"/>
              <a:defRPr sz="2400"/>
            </a:lvl7pPr>
            <a:lvl8pPr lvl="7" rtl="0">
              <a:spcBef>
                <a:spcPts val="0"/>
              </a:spcBef>
              <a:buSzPct val="100000"/>
              <a:buChar char="○"/>
              <a:defRPr sz="2400"/>
            </a:lvl8pPr>
            <a:lvl9pPr lvl="8" rtl="0">
              <a:spcBef>
                <a:spcPts val="0"/>
              </a:spcBef>
              <a:buSzPct val="100000"/>
              <a:buChar char="■"/>
              <a:defRPr sz="24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6527300" y="2595025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6" name="Shape 26"/>
          <p:cNvSpPr/>
          <p:nvPr/>
        </p:nvSpPr>
        <p:spPr>
          <a:xfrm>
            <a:off x="240900" y="4222175"/>
            <a:ext cx="790500" cy="921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_orange.png" id="27" name="Shape 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196" y="4298076"/>
            <a:ext cx="592625" cy="79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2" type="body"/>
          </p:nvPr>
        </p:nvSpPr>
        <p:spPr>
          <a:xfrm>
            <a:off x="378450" y="101922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mage &amp;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30" name="Shape 30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SzPct val="100000"/>
              <a:buChar char="○"/>
              <a:defRPr sz="2400"/>
            </a:lvl2pPr>
            <a:lvl3pPr lvl="2" rtl="0">
              <a:spcBef>
                <a:spcPts val="0"/>
              </a:spcBef>
              <a:buSzPct val="100000"/>
              <a:buChar char="■"/>
              <a:defRPr sz="2400"/>
            </a:lvl3pPr>
            <a:lvl4pPr lvl="3" rtl="0">
              <a:spcBef>
                <a:spcPts val="0"/>
              </a:spcBef>
              <a:buSzPct val="100000"/>
              <a:buChar char="●"/>
              <a:defRPr sz="2400"/>
            </a:lvl4pPr>
            <a:lvl5pPr lvl="4" rtl="0">
              <a:spcBef>
                <a:spcPts val="0"/>
              </a:spcBef>
              <a:buSzPct val="100000"/>
              <a:buChar char="○"/>
              <a:defRPr sz="2400"/>
            </a:lvl5pPr>
            <a:lvl6pPr lvl="5" rtl="0">
              <a:spcBef>
                <a:spcPts val="0"/>
              </a:spcBef>
              <a:buSzPct val="100000"/>
              <a:buChar char="■"/>
              <a:defRPr sz="2400"/>
            </a:lvl6pPr>
            <a:lvl7pPr lvl="6" rtl="0">
              <a:spcBef>
                <a:spcPts val="0"/>
              </a:spcBef>
              <a:buSzPct val="100000"/>
              <a:buChar char="●"/>
              <a:defRPr sz="2400"/>
            </a:lvl7pPr>
            <a:lvl8pPr lvl="7" rtl="0">
              <a:spcBef>
                <a:spcPts val="0"/>
              </a:spcBef>
              <a:buSzPct val="100000"/>
              <a:buChar char="○"/>
              <a:defRPr sz="2400"/>
            </a:lvl8pPr>
            <a:lvl9pPr lvl="8" rtl="0">
              <a:spcBef>
                <a:spcPts val="0"/>
              </a:spcBef>
              <a:buSzPct val="100000"/>
              <a:buChar char="■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33" name="Shape 33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  <a:defRPr b="1" i="0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 algn="ctr">
              <a:spcBef>
                <a:spcPts val="0"/>
              </a:spcBef>
              <a:buClr>
                <a:schemeClr val="lt1"/>
              </a:buClr>
              <a:buFont typeface="Lato"/>
              <a:buNone/>
              <a:defRPr b="1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rtl="0" algn="ctr">
              <a:spcBef>
                <a:spcPts val="0"/>
              </a:spcBef>
              <a:buClr>
                <a:schemeClr val="lt1"/>
              </a:buClr>
              <a:buFont typeface="Lato"/>
              <a:buNone/>
              <a:defRPr b="1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rtl="0" algn="ctr">
              <a:spcBef>
                <a:spcPts val="0"/>
              </a:spcBef>
              <a:buClr>
                <a:schemeClr val="lt1"/>
              </a:buClr>
              <a:buFont typeface="Lato"/>
              <a:buNone/>
              <a:defRPr b="1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rtl="0" algn="ctr">
              <a:spcBef>
                <a:spcPts val="0"/>
              </a:spcBef>
              <a:buClr>
                <a:schemeClr val="lt1"/>
              </a:buClr>
              <a:buFont typeface="Lato"/>
              <a:buNone/>
              <a:defRPr b="1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rtl="0" algn="ctr">
              <a:spcBef>
                <a:spcPts val="0"/>
              </a:spcBef>
              <a:buClr>
                <a:schemeClr val="lt1"/>
              </a:buClr>
              <a:buFont typeface="Lato"/>
              <a:buNone/>
              <a:defRPr b="1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rtl="0" algn="ctr">
              <a:spcBef>
                <a:spcPts val="0"/>
              </a:spcBef>
              <a:buClr>
                <a:schemeClr val="lt1"/>
              </a:buClr>
              <a:buFont typeface="Lato"/>
              <a:buNone/>
              <a:defRPr b="1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rtl="0" algn="ctr">
              <a:spcBef>
                <a:spcPts val="0"/>
              </a:spcBef>
              <a:buClr>
                <a:schemeClr val="lt1"/>
              </a:buClr>
              <a:buFont typeface="Lato"/>
              <a:buNone/>
              <a:defRPr b="1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rtl="0" algn="ctr">
              <a:spcBef>
                <a:spcPts val="0"/>
              </a:spcBef>
              <a:buClr>
                <a:schemeClr val="lt1"/>
              </a:buClr>
              <a:buFont typeface="Lato"/>
              <a:buNone/>
              <a:defRPr b="1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3096361" y="3266930"/>
            <a:ext cx="2951400" cy="701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 i="0" sz="18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 i="0" sz="18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 i="0" sz="18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 i="0" sz="18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 i="0" sz="18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 i="0" sz="18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 i="0" sz="18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 i="0" sz="18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 i="0" sz="18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90250" y="468100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9A02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240900" y="4222175"/>
            <a:ext cx="790500" cy="921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descr="logo_orange.png" id="8" name="Shape 8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32196" y="4298076"/>
            <a:ext cx="592625" cy="7911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fr.wikipedia.org/wiki/Framework" TargetMode="External"/><Relationship Id="rId4" Type="http://schemas.openxmlformats.org/officeDocument/2006/relationships/hyperlink" Target="https://fr.wikipedia.org/wiki/Site_web" TargetMode="External"/><Relationship Id="rId5" Type="http://schemas.openxmlformats.org/officeDocument/2006/relationships/hyperlink" Target="https://fr.wikipedia.org/wiki/Application_web" TargetMode="External"/><Relationship Id="rId6" Type="http://schemas.openxmlformats.org/officeDocument/2006/relationships/image" Target="../media/image03.png"/><Relationship Id="rId7" Type="http://schemas.openxmlformats.org/officeDocument/2006/relationships/hyperlink" Target="http://getbootstrap.co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Relationship Id="rId4" Type="http://schemas.openxmlformats.org/officeDocument/2006/relationships/image" Target="../media/image07.jpg"/><Relationship Id="rId5" Type="http://schemas.openxmlformats.org/officeDocument/2006/relationships/image" Target="../media/image13.jpg"/><Relationship Id="rId6" Type="http://schemas.openxmlformats.org/officeDocument/2006/relationships/image" Target="../media/image0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w3.org/TR/css-grid-1/" TargetMode="External"/><Relationship Id="rId4" Type="http://schemas.openxmlformats.org/officeDocument/2006/relationships/hyperlink" Target="http://www.alsacreations.com/article/lire/1388-css3-grid-layout.html" TargetMode="External"/><Relationship Id="rId5" Type="http://schemas.openxmlformats.org/officeDocument/2006/relationships/hyperlink" Target="https://www.w3.org/TR/css-flexbox-1/" TargetMode="External"/><Relationship Id="rId6" Type="http://schemas.openxmlformats.org/officeDocument/2006/relationships/hyperlink" Target="http://www.alsacreations.com/tuto/lire/1493-css3-flexbox-layout-module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alsacreations.com/article/lire/930-css3-media-queries.html" TargetMode="External"/><Relationship Id="rId4" Type="http://schemas.openxmlformats.org/officeDocument/2006/relationships/hyperlink" Target="https://www.w3.org/TR/css3-mediaqueries/" TargetMode="External"/><Relationship Id="rId5" Type="http://schemas.openxmlformats.org/officeDocument/2006/relationships/hyperlink" Target="https://thimbleprojects.org/sylvainwcs/8971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ato"/>
              <a:buNone/>
            </a:pPr>
            <a:r>
              <a:rPr lang="fr"/>
              <a:t>Responsive Web Design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On a toujours besoin d’un plus petit que soi</a:t>
            </a:r>
          </a:p>
        </p:txBody>
      </p:sp>
      <p:sp>
        <p:nvSpPr>
          <p:cNvPr id="61" name="Shape 61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Formation</a:t>
            </a:r>
          </a:p>
        </p:txBody>
      </p:sp>
      <p:sp>
        <p:nvSpPr>
          <p:cNvPr id="62" name="Shape 62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WildCodeSchool</a:t>
            </a:r>
          </a:p>
        </p:txBody>
      </p:sp>
      <p:pic>
        <p:nvPicPr>
          <p:cNvPr descr="Afficher l'image d'origine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362" y="605507"/>
            <a:ext cx="426675" cy="10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geekoutpost.com/wp-content/uploads/2015/04/Ant-Man-Trailer-1-Photo-The-Costume-1024x552.jpg" id="134" name="Shape 134"/>
          <p:cNvPicPr preferRelativeResize="0"/>
          <p:nvPr/>
        </p:nvPicPr>
        <p:blipFill rotWithShape="1">
          <a:blip r:embed="rId3">
            <a:alphaModFix/>
          </a:blip>
          <a:srcRect b="0" l="28547" r="21545" t="0"/>
          <a:stretch/>
        </p:blipFill>
        <p:spPr>
          <a:xfrm>
            <a:off x="4386525" y="-7750"/>
            <a:ext cx="47574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ato"/>
              <a:buNone/>
            </a:pPr>
            <a:r>
              <a:rPr b="1" i="0" lang="fr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BOOTSTRAP</a:t>
            </a:r>
          </a:p>
        </p:txBody>
      </p:sp>
      <p:sp>
        <p:nvSpPr>
          <p:cNvPr id="136" name="Shape 136"/>
          <p:cNvSpPr txBox="1"/>
          <p:nvPr>
            <p:ph idx="1" type="subTitle"/>
          </p:nvPr>
        </p:nvSpPr>
        <p:spPr>
          <a:xfrm>
            <a:off x="216800" y="2501050"/>
            <a:ext cx="38946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400">
                <a:solidFill>
                  <a:schemeClr val="lt1"/>
                </a:solidFill>
              </a:rPr>
              <a:t>Une boîte à outils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2400">
                <a:solidFill>
                  <a:schemeClr val="lt1"/>
                </a:solidFill>
              </a:rPr>
              <a:t>pour le </a:t>
            </a:r>
          </a:p>
          <a:p>
            <a:pPr lvl="0">
              <a:spcBef>
                <a:spcPts val="0"/>
              </a:spcBef>
              <a:buClr>
                <a:schemeClr val="lt1"/>
              </a:buClr>
              <a:buSzPct val="25000"/>
              <a:buFont typeface="Lato"/>
              <a:buNone/>
            </a:pPr>
            <a:r>
              <a:rPr lang="fr" sz="2400">
                <a:solidFill>
                  <a:schemeClr val="lt1"/>
                </a:solidFill>
              </a:rPr>
              <a:t>développement responsive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fr"/>
              <a:t>Bootstrap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/>
              <a:t>Un Framework de développement web</a:t>
            </a:r>
          </a:p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3650375" y="500275"/>
            <a:ext cx="5110500" cy="30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fr" sz="1800"/>
              <a:t>Qu’est-ce que c’est ?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fr"/>
              <a:t>Framework opensource de Twitter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fr"/>
              <a:t>C</a:t>
            </a:r>
            <a:r>
              <a:rPr lang="fr">
                <a:hlinkClick r:id="rId3"/>
              </a:rPr>
              <a:t>ollection d'outils</a:t>
            </a:r>
            <a:r>
              <a:rPr lang="fr"/>
              <a:t> utile à la création de </a:t>
            </a:r>
            <a:r>
              <a:rPr lang="fr">
                <a:hlinkClick r:id="rId4"/>
              </a:rPr>
              <a:t>sites</a:t>
            </a:r>
            <a:r>
              <a:rPr lang="fr"/>
              <a:t> et d'</a:t>
            </a:r>
            <a:r>
              <a:rPr lang="fr">
                <a:hlinkClick r:id="rId5"/>
              </a:rPr>
              <a:t>applications web</a:t>
            </a:r>
            <a:r>
              <a:rPr lang="fr"/>
              <a:t> (HTML, CSS, Javascript)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fr"/>
              <a:t>Optimisé pour le Responsive Web Design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fr"/>
              <a:t>Un système de grille efficace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fr" sz="1800"/>
              <a:t>Permet de construire simplement et rapidement des sites web 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fr"/>
              <a:t>esthétiques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fr"/>
              <a:t>modernes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fr"/>
              <a:t>dynamiques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fr"/>
              <a:t>faciles à maintenir 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fr"/>
              <a:t>adaptés à tous les écrans </a:t>
            </a:r>
          </a:p>
        </p:txBody>
      </p:sp>
      <p:pic>
        <p:nvPicPr>
          <p:cNvPr descr="@twbs" id="143" name="Shape 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7500" y="2513000"/>
            <a:ext cx="127000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612450" y="3783000"/>
            <a:ext cx="27009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u="sng">
                <a:solidFill>
                  <a:schemeClr val="accent5"/>
                </a:solidFill>
                <a:hlinkClick r:id="rId7"/>
              </a:rPr>
              <a:t>http://getbootstrap.com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Système de grille</a:t>
            </a:r>
          </a:p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3443375" y="142250"/>
            <a:ext cx="5636700" cy="193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fr"/>
              <a:t>Permet l’alignement d’éléments sur 12 colonnes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Doivent se trouver dans un élément de classe </a:t>
            </a:r>
            <a:r>
              <a:rPr i="1" lang="fr"/>
              <a:t>.row</a:t>
            </a:r>
            <a:r>
              <a:rPr lang="fr"/>
              <a:t>, lui-même dans un élément de classe .</a:t>
            </a:r>
            <a:r>
              <a:rPr i="1" lang="fr"/>
              <a:t>container</a:t>
            </a:r>
            <a:r>
              <a:rPr lang="fr"/>
              <a:t> (taille fixe) ou </a:t>
            </a:r>
            <a:r>
              <a:rPr i="1" lang="fr"/>
              <a:t>.container-fluid</a:t>
            </a:r>
            <a:r>
              <a:rPr lang="fr"/>
              <a:t> (pleine page)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Si le nombre de colonnes dépasse 12, l’élément trop grand va en dessous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3621075" y="1252300"/>
            <a:ext cx="5094900" cy="282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rille pour barbecue Duo grill - CASTORAMA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00" y="1989849"/>
            <a:ext cx="2848200" cy="21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7848525" y="1266250"/>
            <a:ext cx="859200" cy="153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200">
                <a:solidFill>
                  <a:srgbClr val="F3F3F3"/>
                </a:solidFill>
              </a:rPr>
              <a:t>.container</a:t>
            </a:r>
          </a:p>
        </p:txBody>
      </p:sp>
      <p:sp>
        <p:nvSpPr>
          <p:cNvPr id="154" name="Shape 154"/>
          <p:cNvSpPr/>
          <p:nvPr/>
        </p:nvSpPr>
        <p:spPr>
          <a:xfrm>
            <a:off x="8026614" y="1600935"/>
            <a:ext cx="580800" cy="153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3F3F3"/>
                </a:solidFill>
              </a:rPr>
              <a:t>.row</a:t>
            </a:r>
          </a:p>
        </p:txBody>
      </p:sp>
      <p:sp>
        <p:nvSpPr>
          <p:cNvPr id="155" name="Shape 155"/>
          <p:cNvSpPr/>
          <p:nvPr/>
        </p:nvSpPr>
        <p:spPr>
          <a:xfrm>
            <a:off x="3729475" y="1606025"/>
            <a:ext cx="4870200" cy="76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56" name="Shape 156"/>
          <p:cNvGraphicFramePr/>
          <p:nvPr/>
        </p:nvGraphicFramePr>
        <p:xfrm>
          <a:off x="3857075" y="18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{94D8BEF0-CD1F-4E4C-ADA5-FE17C07C092D}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57" name="Shape 157"/>
          <p:cNvSpPr/>
          <p:nvPr/>
        </p:nvSpPr>
        <p:spPr>
          <a:xfrm>
            <a:off x="8026614" y="2439135"/>
            <a:ext cx="580800" cy="153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3F3F3"/>
                </a:solidFill>
              </a:rPr>
              <a:t>.row</a:t>
            </a:r>
          </a:p>
        </p:txBody>
      </p:sp>
      <p:sp>
        <p:nvSpPr>
          <p:cNvPr id="158" name="Shape 158"/>
          <p:cNvSpPr/>
          <p:nvPr/>
        </p:nvSpPr>
        <p:spPr>
          <a:xfrm>
            <a:off x="3729475" y="2444225"/>
            <a:ext cx="4870200" cy="148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graphicFrame>
        <p:nvGraphicFramePr>
          <p:cNvPr id="159" name="Shape 159"/>
          <p:cNvGraphicFramePr/>
          <p:nvPr/>
        </p:nvGraphicFramePr>
        <p:xfrm>
          <a:off x="3857075" y="265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{94D8BEF0-CD1F-4E4C-ADA5-FE17C07C092D}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B7B7B7"/>
                          </a:solidFill>
                        </a:rPr>
                        <a:t> 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B7B7B7"/>
                          </a:solidFill>
                        </a:rPr>
                        <a:t> x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0" name="Shape 160"/>
          <p:cNvGraphicFramePr/>
          <p:nvPr/>
        </p:nvGraphicFramePr>
        <p:xfrm>
          <a:off x="3840900" y="328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{94D8BEF0-CD1F-4E4C-ADA5-FE17C07C092D}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B7B7B7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B7B7B7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B7B7B7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B7B7B7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B7B7B7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B7B7B7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B7B7B7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B7B7B7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Système de grille</a:t>
            </a:r>
          </a:p>
        </p:txBody>
      </p:sp>
      <p:sp>
        <p:nvSpPr>
          <p:cNvPr id="166" name="Shape 16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3650375" y="195475"/>
            <a:ext cx="5110500" cy="3014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fr"/>
              <a:t>Quatre tailles d’écrans prédéfinies (breakpoint)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fr"/>
              <a:t>xs : smartphone (&lt;768px)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fr"/>
              <a:t>sm : tablettes portrait (≥768px)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fr"/>
              <a:t>md : tablettes paysage (≥992px)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fr"/>
              <a:t>lg : écrans de bureau (≥1200px)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syntaxe : .col-</a:t>
            </a:r>
            <a:r>
              <a:rPr lang="fr">
                <a:solidFill>
                  <a:srgbClr val="FF9900"/>
                </a:solidFill>
              </a:rPr>
              <a:t>typeecran</a:t>
            </a:r>
            <a:r>
              <a:rPr lang="fr"/>
              <a:t>-</a:t>
            </a:r>
            <a:r>
              <a:rPr lang="fr">
                <a:solidFill>
                  <a:srgbClr val="A64D79"/>
                </a:solidFill>
              </a:rPr>
              <a:t>nbcolonnes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fr"/>
              <a:t>.col-md-4</a:t>
            </a:r>
          </a:p>
          <a:p>
            <a:pPr indent="-228600" lvl="1" marL="914400" rtl="0">
              <a:spcBef>
                <a:spcPts val="0"/>
              </a:spcBef>
            </a:pPr>
            <a:r>
              <a:rPr lang="fr"/>
              <a:t>.col-lg-6…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un élément peut prendre plusieurs classes .col, une pour chaque taille d’écran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si une taille n’est pas définie, c’est la taille d’écran en dessous qui compte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fficher l'image d'origine"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526" y="2262386"/>
            <a:ext cx="194949" cy="47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837" y="2027324"/>
            <a:ext cx="292025" cy="7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0049" y="1764699"/>
            <a:ext cx="578250" cy="104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7400" y="1437100"/>
            <a:ext cx="1211449" cy="14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87" y="356599"/>
            <a:ext cx="8751626" cy="386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Système de grille</a:t>
            </a:r>
          </a:p>
        </p:txBody>
      </p:sp>
      <p:sp>
        <p:nvSpPr>
          <p:cNvPr id="182" name="Shape 182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Imbrication</a:t>
            </a:r>
          </a:p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3613275" y="1002700"/>
            <a:ext cx="5110500" cy="73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Il est possible d’imbriquer des sous-grilles</a:t>
            </a:r>
          </a:p>
        </p:txBody>
      </p:sp>
      <p:sp>
        <p:nvSpPr>
          <p:cNvPr id="184" name="Shape 184"/>
          <p:cNvSpPr/>
          <p:nvPr/>
        </p:nvSpPr>
        <p:spPr>
          <a:xfrm>
            <a:off x="3517825" y="1881450"/>
            <a:ext cx="5094900" cy="271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7772325" y="1875850"/>
            <a:ext cx="859200" cy="153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3F3F3"/>
                </a:solidFill>
              </a:rPr>
              <a:t>.container</a:t>
            </a:r>
          </a:p>
        </p:txBody>
      </p:sp>
      <p:sp>
        <p:nvSpPr>
          <p:cNvPr id="186" name="Shape 186"/>
          <p:cNvSpPr/>
          <p:nvPr/>
        </p:nvSpPr>
        <p:spPr>
          <a:xfrm>
            <a:off x="8026614" y="2362935"/>
            <a:ext cx="580800" cy="153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3F3F3"/>
                </a:solidFill>
              </a:rPr>
              <a:t>.row</a:t>
            </a:r>
          </a:p>
        </p:txBody>
      </p:sp>
      <p:sp>
        <p:nvSpPr>
          <p:cNvPr id="187" name="Shape 187"/>
          <p:cNvSpPr/>
          <p:nvPr/>
        </p:nvSpPr>
        <p:spPr>
          <a:xfrm>
            <a:off x="3726817" y="2376982"/>
            <a:ext cx="4870200" cy="2153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88" name="Shape 188"/>
          <p:cNvGraphicFramePr/>
          <p:nvPr/>
        </p:nvGraphicFramePr>
        <p:xfrm>
          <a:off x="3857075" y="258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{94D8BEF0-CD1F-4E4C-ADA5-FE17C07C092D}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724050">
                <a:tc gridSpan="4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89" name="Shape 189"/>
          <p:cNvSpPr/>
          <p:nvPr/>
        </p:nvSpPr>
        <p:spPr>
          <a:xfrm>
            <a:off x="5551449" y="2834725"/>
            <a:ext cx="2843099" cy="139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3F3F3"/>
                </a:solidFill>
              </a:rPr>
              <a:t>col-md-6</a:t>
            </a:r>
          </a:p>
        </p:txBody>
      </p:sp>
      <p:sp>
        <p:nvSpPr>
          <p:cNvPr id="190" name="Shape 190"/>
          <p:cNvSpPr/>
          <p:nvPr/>
        </p:nvSpPr>
        <p:spPr>
          <a:xfrm>
            <a:off x="7901425" y="2825648"/>
            <a:ext cx="502200" cy="153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3F3F3"/>
                </a:solidFill>
              </a:rPr>
              <a:t>.row</a:t>
            </a:r>
          </a:p>
        </p:txBody>
      </p:sp>
      <p:sp>
        <p:nvSpPr>
          <p:cNvPr id="191" name="Shape 191"/>
          <p:cNvSpPr/>
          <p:nvPr/>
        </p:nvSpPr>
        <p:spPr>
          <a:xfrm>
            <a:off x="7654875" y="2581575"/>
            <a:ext cx="809400" cy="153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3F3F3"/>
                </a:solidFill>
              </a:rPr>
              <a:t>col-md-6</a:t>
            </a:r>
          </a:p>
        </p:txBody>
      </p:sp>
      <p:sp>
        <p:nvSpPr>
          <p:cNvPr id="192" name="Shape 192"/>
          <p:cNvSpPr/>
          <p:nvPr/>
        </p:nvSpPr>
        <p:spPr>
          <a:xfrm>
            <a:off x="4541574" y="2589300"/>
            <a:ext cx="859200" cy="153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3F3F3"/>
                </a:solidFill>
              </a:rPr>
              <a:t>col-md-4</a:t>
            </a:r>
          </a:p>
        </p:txBody>
      </p:sp>
      <p:sp>
        <p:nvSpPr>
          <p:cNvPr id="193" name="Shape 193"/>
          <p:cNvSpPr/>
          <p:nvPr/>
        </p:nvSpPr>
        <p:spPr>
          <a:xfrm>
            <a:off x="5659825" y="3282850"/>
            <a:ext cx="201300" cy="270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5881497" y="3282850"/>
            <a:ext cx="201300" cy="270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6103170" y="3282850"/>
            <a:ext cx="201300" cy="270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6324843" y="3282850"/>
            <a:ext cx="201300" cy="270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6546515" y="3282850"/>
            <a:ext cx="201300" cy="270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6768188" y="3282850"/>
            <a:ext cx="201300" cy="270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6989861" y="3282850"/>
            <a:ext cx="201300" cy="270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7211534" y="3282850"/>
            <a:ext cx="201300" cy="270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433206" y="3282850"/>
            <a:ext cx="201300" cy="2709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654879" y="3282850"/>
            <a:ext cx="201300" cy="2709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7876552" y="3282850"/>
            <a:ext cx="201300" cy="2709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8098225" y="3282850"/>
            <a:ext cx="201300" cy="2709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5952900" y="2936850"/>
            <a:ext cx="2275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1</a:t>
            </a:r>
            <a:r>
              <a:rPr lang="fr"/>
              <a:t>2 nouvelles colonnes 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5571900" y="3470250"/>
            <a:ext cx="2727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/>
              <a:t>    </a:t>
            </a:r>
            <a:r>
              <a:rPr lang="fr" sz="1100"/>
              <a:t>.col-md-5          .col-md-3    .col-md-4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Système de grille</a:t>
            </a:r>
          </a:p>
        </p:txBody>
      </p:sp>
      <p:sp>
        <p:nvSpPr>
          <p:cNvPr id="212" name="Shape 212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Offset </a:t>
            </a:r>
          </a:p>
        </p:txBody>
      </p:sp>
      <p:sp>
        <p:nvSpPr>
          <p:cNvPr id="213" name="Shape 213"/>
          <p:cNvSpPr txBox="1"/>
          <p:nvPr>
            <p:ph idx="2" type="body"/>
          </p:nvPr>
        </p:nvSpPr>
        <p:spPr>
          <a:xfrm>
            <a:off x="3650375" y="271675"/>
            <a:ext cx="5110500" cy="253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fr"/>
              <a:t>classes offset : pour faire des trous avant un élément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8026614" y="915135"/>
            <a:ext cx="580800" cy="153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3F3F3"/>
                </a:solidFill>
              </a:rPr>
              <a:t>.row</a:t>
            </a:r>
          </a:p>
        </p:txBody>
      </p:sp>
      <p:sp>
        <p:nvSpPr>
          <p:cNvPr id="215" name="Shape 215"/>
          <p:cNvSpPr/>
          <p:nvPr/>
        </p:nvSpPr>
        <p:spPr>
          <a:xfrm>
            <a:off x="3729475" y="920225"/>
            <a:ext cx="4870200" cy="129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16" name="Shape 216"/>
          <p:cNvGraphicFramePr/>
          <p:nvPr/>
        </p:nvGraphicFramePr>
        <p:xfrm>
          <a:off x="3857075" y="113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{94D8BEF0-CD1F-4E4C-ADA5-FE17C07C092D}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D9D9D9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D9D9D9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fr">
                          <a:solidFill>
                            <a:srgbClr val="D9D9D9"/>
                          </a:solidFill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17" name="Shape 217"/>
          <p:cNvSpPr txBox="1"/>
          <p:nvPr/>
        </p:nvSpPr>
        <p:spPr>
          <a:xfrm>
            <a:off x="4634050" y="1609125"/>
            <a:ext cx="19191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fr" sz="1100"/>
              <a:t>.col-md-offset-2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 sz="1100"/>
              <a:t>.col-md-5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6917975" y="1662850"/>
            <a:ext cx="19191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fr" sz="1100"/>
              <a:t>.col-md-offset-1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 sz="1100"/>
              <a:t>.col-md-4</a:t>
            </a:r>
          </a:p>
        </p:txBody>
      </p:sp>
      <p:pic>
        <p:nvPicPr>
          <p:cNvPr descr="Ant-Man : Un nouveau teaser pour Ant-Man ! - fourmi | MCM" id="219" name="Shape 219"/>
          <p:cNvPicPr preferRelativeResize="0"/>
          <p:nvPr/>
        </p:nvPicPr>
        <p:blipFill rotWithShape="1">
          <a:blip r:embed="rId3">
            <a:alphaModFix/>
          </a:blip>
          <a:srcRect b="0" l="18793" r="24171" t="17965"/>
          <a:stretch/>
        </p:blipFill>
        <p:spPr>
          <a:xfrm>
            <a:off x="4791425" y="2355825"/>
            <a:ext cx="2773774" cy="265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chemeClr val="lt1"/>
                </a:solidFill>
              </a:rPr>
              <a:t>Système de grille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chemeClr val="lt1"/>
                </a:solidFill>
              </a:rPr>
              <a:t>Ordre</a:t>
            </a:r>
          </a:p>
        </p:txBody>
      </p:sp>
      <p:sp>
        <p:nvSpPr>
          <p:cNvPr id="226" name="Shape 22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fr"/>
              <a:t>classes push et pull : changer l’ordre des éléments vers la droite ou la gauche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098564" y="1716335"/>
            <a:ext cx="580800" cy="153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F3F3F3"/>
                </a:solidFill>
              </a:rPr>
              <a:t>.row</a:t>
            </a:r>
          </a:p>
        </p:txBody>
      </p:sp>
      <p:sp>
        <p:nvSpPr>
          <p:cNvPr id="228" name="Shape 228"/>
          <p:cNvSpPr/>
          <p:nvPr/>
        </p:nvSpPr>
        <p:spPr>
          <a:xfrm>
            <a:off x="3519550" y="1721425"/>
            <a:ext cx="5152200" cy="176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29" name="Shape 229"/>
          <p:cNvGraphicFramePr/>
          <p:nvPr/>
        </p:nvGraphicFramePr>
        <p:xfrm>
          <a:off x="3929025" y="193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{94D8BEF0-CD1F-4E4C-ADA5-FE17C07C092D}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30" name="Shape 230"/>
          <p:cNvSpPr txBox="1"/>
          <p:nvPr/>
        </p:nvSpPr>
        <p:spPr>
          <a:xfrm>
            <a:off x="4553600" y="2334125"/>
            <a:ext cx="19191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fr" sz="1100"/>
              <a:t>.col-sm-4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 sz="1100"/>
              <a:t>.col-md-push-8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231" name="Shape 231"/>
          <p:cNvSpPr txBox="1"/>
          <p:nvPr/>
        </p:nvSpPr>
        <p:spPr>
          <a:xfrm>
            <a:off x="6989925" y="2311650"/>
            <a:ext cx="19191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fr" sz="1100"/>
              <a:t>.col-sm-8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100"/>
              <a:t>.col-md-pull-4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graphicFrame>
        <p:nvGraphicFramePr>
          <p:cNvPr id="232" name="Shape 232"/>
          <p:cNvGraphicFramePr/>
          <p:nvPr/>
        </p:nvGraphicFramePr>
        <p:xfrm>
          <a:off x="3939425" y="288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{94D8BEF0-CD1F-4E4C-ADA5-FE17C07C092D}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33" name="Shape 233"/>
          <p:cNvSpPr txBox="1"/>
          <p:nvPr/>
        </p:nvSpPr>
        <p:spPr>
          <a:xfrm>
            <a:off x="3503376" y="1860975"/>
            <a:ext cx="5808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fr" sz="1100"/>
              <a:t>taille SM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3502226" y="2814825"/>
            <a:ext cx="6228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fr" sz="1100"/>
              <a:t>taille MD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Classes CSS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prédéfinies</a:t>
            </a:r>
          </a:p>
        </p:txBody>
      </p:sp>
      <p:sp>
        <p:nvSpPr>
          <p:cNvPr id="240" name="Shape 240"/>
          <p:cNvSpPr txBox="1"/>
          <p:nvPr>
            <p:ph idx="2" type="body"/>
          </p:nvPr>
        </p:nvSpPr>
        <p:spPr>
          <a:xfrm>
            <a:off x="3574175" y="347875"/>
            <a:ext cx="5110500" cy="30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Couleur de texte, de background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fr"/>
              <a:t>Mise en forme des tableaux HTML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	.table .table-stripped .table-condensed 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fr"/>
              <a:t>Mise en forme des boutons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	par taille : .btn-xs à .btn-lg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	par couleur : .primary, .success, .danger, 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&lt;button type="button" class="btn btn-primary btn-lg"&gt;Large button&lt;/button&gt;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fr"/>
              <a:t>Et plein d’autres : </a:t>
            </a:r>
            <a:r>
              <a:rPr b="1" lang="fr"/>
              <a:t>http://getbootstrap.com/css/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697" y="4047600"/>
            <a:ext cx="3617324" cy="3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359" y="2718724"/>
            <a:ext cx="2117291" cy="12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Composants</a:t>
            </a:r>
          </a:p>
        </p:txBody>
      </p:sp>
      <p:sp>
        <p:nvSpPr>
          <p:cNvPr id="249" name="Shape 249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fr" sz="1800"/>
              <a:t>Composants prédéfinis pour gérer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les icônes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les dropdown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les groupes de boutons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les menus de navigation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les alertes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b="1" lang="fr"/>
              <a:t>http://getbootstrap.com/components</a:t>
            </a:r>
          </a:p>
        </p:txBody>
      </p:sp>
      <p:sp>
        <p:nvSpPr>
          <p:cNvPr id="250" name="Shape 250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250350" y="0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À quoi ça sert ? </a:t>
            </a:r>
          </a:p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3774250" y="282625"/>
            <a:ext cx="5323200" cy="30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fr" sz="1800"/>
              <a:t>Aujourd’hui, multiplicité des tailles d’écrans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	TV, PC, portable, tablette, smartphone, objets connectés...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fr" sz="1800"/>
              <a:t>Développer </a:t>
            </a:r>
            <a:r>
              <a:rPr b="1" lang="fr" sz="1800"/>
              <a:t>une seule</a:t>
            </a:r>
            <a:r>
              <a:rPr lang="fr" sz="1800"/>
              <a:t> interface </a:t>
            </a:r>
            <a:r>
              <a:rPr b="1" lang="fr" sz="1800"/>
              <a:t>auto-adaptable</a:t>
            </a:r>
          </a:p>
          <a:p>
            <a:pPr lvl="0">
              <a:spcBef>
                <a:spcPts val="0"/>
              </a:spcBef>
              <a:buNone/>
            </a:pPr>
            <a:r>
              <a:rPr b="1" lang="fr"/>
              <a:t>	</a:t>
            </a:r>
            <a:r>
              <a:rPr lang="fr"/>
              <a:t>Et non plusieurs sites web différents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fr" sz="1800"/>
              <a:t>Gains énormes en maintenance et évolutivité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esponsive-Web-Design.png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50" y="1695624"/>
            <a:ext cx="3515624" cy="21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Aides JS</a:t>
            </a:r>
          </a:p>
        </p:txBody>
      </p:sp>
      <p:sp>
        <p:nvSpPr>
          <p:cNvPr id="256" name="Shape 25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800"/>
              <a:t>Bootstrap embarque aussi des fonctions Javascript apportant des éléments dynamiques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Fenêtres modales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Sliders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Onglets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Tooltips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fr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fr"/>
              <a:t>http://getbootstrap.com/javascript/</a:t>
            </a:r>
          </a:p>
        </p:txBody>
      </p:sp>
      <p:sp>
        <p:nvSpPr>
          <p:cNvPr id="257" name="Shape 257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layfair Display"/>
              <a:buNone/>
            </a:pPr>
            <a:r>
              <a:rPr lang="fr"/>
              <a:t>Autres frameworks de développement web</a:t>
            </a:r>
          </a:p>
        </p:txBody>
      </p:sp>
      <p:sp>
        <p:nvSpPr>
          <p:cNvPr id="263" name="Shape 263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fr" sz="1800"/>
              <a:t>Foundation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○"/>
            </a:pPr>
            <a:r>
              <a:rPr lang="fr" sz="1800"/>
              <a:t>Fondé par la société ZURB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fr" sz="1800"/>
              <a:t>Materialize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○"/>
            </a:pPr>
            <a:r>
              <a:rPr lang="fr" sz="1800"/>
              <a:t>Framework Google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fr" sz="1800"/>
              <a:t>Semantic UI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fr" sz="1800"/>
              <a:t>Knacss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○"/>
            </a:pPr>
            <a:r>
              <a:rPr lang="fr" sz="1800"/>
              <a:t>Créé par Raphael Goetter (Français)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fr" sz="1800"/>
              <a:t>Bulma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4" name="Shape 264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Autres propriétés CSS</a:t>
            </a:r>
          </a:p>
        </p:txBody>
      </p:sp>
      <p:sp>
        <p:nvSpPr>
          <p:cNvPr id="270" name="Shape 270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pour une mise en page responsive</a:t>
            </a:r>
          </a:p>
        </p:txBody>
      </p:sp>
      <p:sp>
        <p:nvSpPr>
          <p:cNvPr id="271" name="Shape 271"/>
          <p:cNvSpPr txBox="1"/>
          <p:nvPr>
            <p:ph idx="2" type="body"/>
          </p:nvPr>
        </p:nvSpPr>
        <p:spPr>
          <a:xfrm>
            <a:off x="3419700" y="500275"/>
            <a:ext cx="5506500" cy="30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800"/>
              <a:t>CSS Grid Layout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	Système de grille intégré directement à CSS 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	Organisation du </a:t>
            </a:r>
            <a:r>
              <a:rPr b="1" lang="fr"/>
              <a:t>site entier</a:t>
            </a:r>
            <a:r>
              <a:rPr lang="fr"/>
              <a:t> selon une grille personnalisable</a:t>
            </a:r>
          </a:p>
          <a:p>
            <a:pPr lvl="0">
              <a:spcBef>
                <a:spcPts val="0"/>
              </a:spcBef>
              <a:buNone/>
            </a:pPr>
            <a:r>
              <a:rPr lang="fr" sz="1000" u="sng">
                <a:solidFill>
                  <a:schemeClr val="hlink"/>
                </a:solidFill>
                <a:hlinkClick r:id="rId3"/>
              </a:rPr>
              <a:t>https://www.w3.org/TR/css-grid-1/</a:t>
            </a:r>
          </a:p>
          <a:p>
            <a:pPr lvl="0">
              <a:spcBef>
                <a:spcPts val="0"/>
              </a:spcBef>
              <a:buNone/>
            </a:pPr>
            <a:r>
              <a:rPr lang="fr" sz="1000" u="sng">
                <a:solidFill>
                  <a:schemeClr val="hlink"/>
                </a:solidFill>
                <a:hlinkClick r:id="rId4"/>
              </a:rPr>
              <a:t>http://www.alsacreations.com/article/lire/1388-css3-grid-layout.html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fr" sz="1800"/>
              <a:t>CSS Flexbox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	Pour des éléments de </a:t>
            </a:r>
            <a:r>
              <a:rPr b="1" lang="fr"/>
              <a:t>plus bas niveau</a:t>
            </a:r>
            <a:r>
              <a:rPr lang="fr"/>
              <a:t> 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Distribution horizontale ou verticale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Alignement, centrage, répartition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Réorganisation des éléments indépendamment de l’ordre du flux (DOM)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des espaces disponibles (fluidité).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 sz="1000" u="sng">
                <a:solidFill>
                  <a:schemeClr val="hlink"/>
                </a:solidFill>
                <a:hlinkClick r:id="rId5"/>
              </a:rPr>
              <a:t>https://www.w3.org/TR/css-flexbox-1/</a:t>
            </a:r>
            <a:r>
              <a:rPr lang="fr" sz="1000"/>
              <a:t>	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fr" sz="1000" u="sng">
                <a:solidFill>
                  <a:schemeClr val="hlink"/>
                </a:solidFill>
                <a:hlinkClick r:id="rId6"/>
              </a:rPr>
              <a:t>http://www.alsacreations.com/tuto/lire/1493-css3-flexbox-layout-module.html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fr" sz="1800"/>
              <a:t>Encore peu utilisées et support partiel des navigateurs, mais très </a:t>
            </a:r>
            <a:r>
              <a:rPr b="1" lang="fr" sz="1800"/>
              <a:t>fort potentiel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Tester mon site responsive</a:t>
            </a:r>
          </a:p>
        </p:txBody>
      </p:sp>
      <p:sp>
        <p:nvSpPr>
          <p:cNvPr id="277" name="Shape 277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 txBox="1"/>
          <p:nvPr>
            <p:ph idx="2" type="body"/>
          </p:nvPr>
        </p:nvSpPr>
        <p:spPr>
          <a:xfrm>
            <a:off x="3629425" y="299600"/>
            <a:ext cx="5352600" cy="30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</a:pPr>
            <a:r>
              <a:rPr lang="fr" sz="1800"/>
              <a:t>Pas nécessaire d’avoir de multiples appareils pour tester toutes les tailles d’écrans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fr" sz="1800"/>
              <a:t>Les navigateurs modernes permettent de redimensionner facilement une page web  </a:t>
            </a:r>
          </a:p>
          <a:p>
            <a:pPr indent="-228600" lvl="1" marL="914400">
              <a:spcBef>
                <a:spcPts val="0"/>
              </a:spcBef>
            </a:pPr>
            <a:r>
              <a:rPr lang="fr"/>
              <a:t>ex sous Firefox : Ctrl+shift+M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649" y="1912224"/>
            <a:ext cx="2404324" cy="31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2" type="body"/>
          </p:nvPr>
        </p:nvSpPr>
        <p:spPr>
          <a:xfrm>
            <a:off x="3650375" y="1033675"/>
            <a:ext cx="5268600" cy="30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800"/>
              <a:t>Avec l'avènement des </a:t>
            </a:r>
            <a:r>
              <a:rPr b="1" lang="fr" sz="1800"/>
              <a:t>smartphones</a:t>
            </a:r>
            <a:r>
              <a:rPr lang="fr" sz="1800"/>
              <a:t> et </a:t>
            </a:r>
            <a:r>
              <a:rPr b="1" lang="fr" sz="1800"/>
              <a:t>tablettes</a:t>
            </a:r>
            <a:r>
              <a:rPr lang="fr" sz="1800"/>
              <a:t>, le développement web </a:t>
            </a:r>
            <a:r>
              <a:rPr i="1" lang="fr" sz="1800"/>
              <a:t>responsive </a:t>
            </a:r>
            <a:r>
              <a:rPr lang="fr" sz="1800"/>
              <a:t>est devenu incontournable.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fr" sz="1800"/>
              <a:t>Il faut maintenant penser, </a:t>
            </a:r>
            <a:r>
              <a:rPr b="1" lang="fr" sz="1800"/>
              <a:t>dès la conception</a:t>
            </a:r>
            <a:r>
              <a:rPr lang="fr" sz="1800"/>
              <a:t>, le design et l’ergonomie d’un site pour </a:t>
            </a:r>
            <a:r>
              <a:rPr b="1" lang="fr" sz="1800"/>
              <a:t>toutes tailles d’écrans</a:t>
            </a:r>
            <a:r>
              <a:rPr lang="fr" sz="1800"/>
              <a:t> et pour un usage </a:t>
            </a:r>
            <a:r>
              <a:rPr b="1" lang="fr" sz="1800"/>
              <a:t>tactile.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fr" sz="1800"/>
              <a:t>Des </a:t>
            </a:r>
            <a:r>
              <a:rPr b="1" lang="fr" sz="1800"/>
              <a:t>outils adaptés</a:t>
            </a:r>
            <a:r>
              <a:rPr lang="fr" sz="1800"/>
              <a:t> (media queries, bootstrap...) permettent d’atteindre cet objectif de plus en plus facilement.</a:t>
            </a:r>
          </a:p>
        </p:txBody>
      </p:sp>
      <p:sp>
        <p:nvSpPr>
          <p:cNvPr id="285" name="Shape 285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Conclusion</a:t>
            </a:r>
          </a:p>
        </p:txBody>
      </p:sp>
      <p:sp>
        <p:nvSpPr>
          <p:cNvPr id="286" name="Shape 28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tman0002 1.jpg"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5891"/>
          <a:stretch/>
        </p:blipFill>
        <p:spPr>
          <a:xfrm>
            <a:off x="381000" y="0"/>
            <a:ext cx="82284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>
            <a:off x="4668950" y="935175"/>
            <a:ext cx="2010000" cy="1381800"/>
          </a:xfrm>
          <a:prstGeom prst="wedgeEllipseCallout">
            <a:avLst>
              <a:gd fmla="val -52085" name="adj1"/>
              <a:gd fmla="val -55554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Allez, c’est l’heure de se jeter à l’eau !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725825" y="3761675"/>
            <a:ext cx="76698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fr" sz="3600">
                <a:solidFill>
                  <a:srgbClr val="FFFFFF"/>
                </a:solidFill>
              </a:rPr>
              <a:t>PASSONS À L’ATELIER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fatmovieguy.com/wp-content/uploads/2015/07/Ant-Man-Movie-Review-Image-10.jpg" id="75" name="Shape 75"/>
          <p:cNvPicPr preferRelativeResize="0"/>
          <p:nvPr/>
        </p:nvPicPr>
        <p:blipFill rotWithShape="1">
          <a:blip r:embed="rId3">
            <a:alphaModFix/>
          </a:blip>
          <a:srcRect b="0" l="18558" r="29398" t="0"/>
          <a:stretch/>
        </p:blipFill>
        <p:spPr>
          <a:xfrm>
            <a:off x="4390050" y="0"/>
            <a:ext cx="4753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125575" y="3440625"/>
            <a:ext cx="87795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375875" y="1510425"/>
            <a:ext cx="36792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J’adapte ma taille en fonction de la situation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2" type="body"/>
          </p:nvPr>
        </p:nvSpPr>
        <p:spPr>
          <a:xfrm>
            <a:off x="3329325" y="185825"/>
            <a:ext cx="5868900" cy="371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800"/>
              <a:t>Les éléments apparaissent, disparaissent, se re</a:t>
            </a:r>
            <a:r>
              <a:rPr lang="fr" sz="1800"/>
              <a:t>dimensionnent</a:t>
            </a:r>
            <a:r>
              <a:rPr lang="fr" sz="1800"/>
              <a:t>, se réorganisent.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>
              <a:spcBef>
                <a:spcPts val="0"/>
              </a:spcBef>
              <a:buNone/>
            </a:pPr>
            <a:r>
              <a:rPr lang="fr" sz="1800"/>
              <a:t>Réduction de la taille des images (gain de performance)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En quoi cela consiste ?</a:t>
            </a:r>
          </a:p>
        </p:txBody>
      </p:sp>
      <p:pic>
        <p:nvPicPr>
          <p:cNvPr descr="wcs_responsive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775" y="1385274"/>
            <a:ext cx="6315548" cy="38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momluck.com/wp-content/uploads/2015/05/antman.png" id="89" name="Shape 89"/>
          <p:cNvPicPr preferRelativeResize="0"/>
          <p:nvPr/>
        </p:nvPicPr>
        <p:blipFill rotWithShape="1">
          <a:blip r:embed="rId3">
            <a:alphaModFix/>
          </a:blip>
          <a:srcRect b="0" l="50337" r="0" t="50497"/>
          <a:stretch/>
        </p:blipFill>
        <p:spPr>
          <a:xfrm>
            <a:off x="259162" y="-20445"/>
            <a:ext cx="8625675" cy="52192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2342675" y="2506025"/>
            <a:ext cx="2016900" cy="1200300"/>
          </a:xfrm>
          <a:prstGeom prst="wedgeEllipseCallout">
            <a:avLst>
              <a:gd fmla="val 17586" name="adj1"/>
              <a:gd fmla="val -108725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 sz="1800"/>
              <a:t>Ok, mais on fait ça comment ?</a:t>
            </a:r>
          </a:p>
        </p:txBody>
      </p:sp>
      <p:sp>
        <p:nvSpPr>
          <p:cNvPr id="91" name="Shape 91"/>
          <p:cNvSpPr/>
          <p:nvPr/>
        </p:nvSpPr>
        <p:spPr>
          <a:xfrm>
            <a:off x="4142075" y="355350"/>
            <a:ext cx="2016900" cy="1200300"/>
          </a:xfrm>
          <a:prstGeom prst="wedgeEllipseCallout">
            <a:avLst>
              <a:gd fmla="val 57784" name="adj1"/>
              <a:gd fmla="val 71034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 sz="1800"/>
              <a:t>En </a:t>
            </a:r>
            <a:r>
              <a:rPr b="1" lang="fr" sz="1800"/>
              <a:t>CSS</a:t>
            </a:r>
            <a:r>
              <a:rPr lang="fr" sz="1800"/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fr" sz="1800"/>
              <a:t>bien sûr 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layfair Display"/>
              <a:buNone/>
            </a:pPr>
            <a:r>
              <a:rPr lang="fr"/>
              <a:t>Les Media Queries</a:t>
            </a:r>
            <a:r>
              <a:rPr b="1" i="0" lang="fr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"/>
              <a:t>sont tes amies</a:t>
            </a:r>
          </a:p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3650375" y="8812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fr" sz="1800"/>
              <a:t>Spécifications de CSS3 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fr" sz="1800"/>
              <a:t>Variation de groupes de propriétés CSS en fonction de conditions particulières </a:t>
            </a:r>
            <a:br>
              <a:rPr lang="fr"/>
            </a:br>
            <a:r>
              <a:rPr lang="fr"/>
              <a:t>	Type d’affichage : écran, impression, braille…</a:t>
            </a:r>
            <a:br>
              <a:rPr lang="fr"/>
            </a:br>
            <a:r>
              <a:rPr lang="fr"/>
              <a:t>	Largeur de l’écran (définition de points de rupture)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fr" sz="1800"/>
              <a:t>Exemple:</a:t>
            </a:r>
            <a:br>
              <a:rPr lang="fr"/>
            </a:br>
            <a:r>
              <a:rPr lang="fr"/>
              <a:t>	Si écran &lt; 768px : Affichage smartphone</a:t>
            </a:r>
            <a:br>
              <a:rPr lang="fr"/>
            </a:br>
            <a:r>
              <a:rPr lang="fr"/>
              <a:t>	Si 768px &lt; écran &lt; 992px : Affichage tablette portrait</a:t>
            </a:r>
            <a:br>
              <a:rPr lang="fr"/>
            </a:br>
            <a:r>
              <a:rPr lang="fr"/>
              <a:t>	Si 992px &lt; écran &lt; 1200px : Affichage tablette paysage</a:t>
            </a:r>
            <a:br>
              <a:rPr lang="fr"/>
            </a:br>
            <a:r>
              <a:rPr lang="fr"/>
              <a:t>	Si écran &gt; 1200px : Affichage écran de bureau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layfair Display"/>
              <a:buNone/>
            </a:pPr>
            <a:r>
              <a:rPr lang="fr"/>
              <a:t>Et ça ressemble à quoi ?</a:t>
            </a:r>
          </a:p>
        </p:txBody>
      </p:sp>
      <p:cxnSp>
        <p:nvCxnSpPr>
          <p:cNvPr id="103" name="Shape 103"/>
          <p:cNvCxnSpPr/>
          <p:nvPr/>
        </p:nvCxnSpPr>
        <p:spPr>
          <a:xfrm flipH="1">
            <a:off x="6755175" y="1473150"/>
            <a:ext cx="216300" cy="1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" name="Shape 104"/>
          <p:cNvCxnSpPr/>
          <p:nvPr/>
        </p:nvCxnSpPr>
        <p:spPr>
          <a:xfrm>
            <a:off x="8257350" y="1469700"/>
            <a:ext cx="1953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" name="Shape 105"/>
          <p:cNvSpPr/>
          <p:nvPr/>
        </p:nvSpPr>
        <p:spPr>
          <a:xfrm>
            <a:off x="6958175" y="1912250"/>
            <a:ext cx="216300" cy="795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6958175" y="2755550"/>
            <a:ext cx="216300" cy="795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7112850" y="1891300"/>
            <a:ext cx="20817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fr" sz="1200">
                <a:solidFill>
                  <a:srgbClr val="666666"/>
                </a:solidFill>
              </a:rPr>
              <a:t>si écran entre 768 et 992px, alors .contenu fait 500px de large et le fond est bleu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7126225" y="2839300"/>
            <a:ext cx="20808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fr" sz="1200">
                <a:solidFill>
                  <a:srgbClr val="666666"/>
                </a:solidFill>
              </a:rPr>
              <a:t>si écran fait plus de 993px, alors .</a:t>
            </a:r>
            <a:r>
              <a:rPr i="1" lang="fr" sz="1200">
                <a:solidFill>
                  <a:srgbClr val="666666"/>
                </a:solidFill>
              </a:rPr>
              <a:t>c</a:t>
            </a:r>
            <a:r>
              <a:rPr i="1" lang="fr" sz="1200">
                <a:solidFill>
                  <a:srgbClr val="666666"/>
                </a:solidFill>
              </a:rPr>
              <a:t>ontenu fait 800px de large et le fond est rouge</a:t>
            </a:r>
          </a:p>
        </p:txBody>
      </p:sp>
      <p:sp>
        <p:nvSpPr>
          <p:cNvPr id="109" name="Shape 109"/>
          <p:cNvSpPr/>
          <p:nvPr/>
        </p:nvSpPr>
        <p:spPr>
          <a:xfrm>
            <a:off x="7800925" y="517600"/>
            <a:ext cx="586200" cy="75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7294875" y="3787300"/>
            <a:ext cx="1528500" cy="795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7657275" y="3801928"/>
            <a:ext cx="803700" cy="759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7870725" y="517600"/>
            <a:ext cx="439800" cy="7389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Dans le css</a:t>
            </a:r>
          </a:p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3391775" y="1186075"/>
            <a:ext cx="58332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</a:pPr>
            <a:r>
              <a:t/>
            </a:r>
            <a:endParaRPr/>
          </a:p>
          <a:p>
            <a:pPr lv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00FF"/>
                </a:solidFill>
              </a:rPr>
              <a:t>	        </a:t>
            </a:r>
            <a:r>
              <a:rPr i="1" lang="fr" sz="1200">
                <a:solidFill>
                  <a:srgbClr val="FF9900"/>
                </a:solidFill>
              </a:rPr>
              <a:t>type de display</a:t>
            </a:r>
            <a:r>
              <a:rPr i="1" lang="fr" sz="1200">
                <a:solidFill>
                  <a:srgbClr val="9900FF"/>
                </a:solidFill>
              </a:rPr>
              <a:t>	                                            points de rupture</a:t>
            </a: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b="0" i="0" lang="fr" sz="1100" u="none" cap="none" strike="noStrike">
                <a:solidFill>
                  <a:srgbClr val="A1A1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lang="fr" sz="1100">
                <a:solidFill>
                  <a:srgbClr val="FF99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screen</a:t>
            </a:r>
            <a:r>
              <a:rPr lang="fr" sz="1100">
                <a:solidFill>
                  <a:srgbClr val="A1A1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and (</a:t>
            </a:r>
            <a:r>
              <a:rPr lang="fr" sz="1100">
                <a:solidFill>
                  <a:srgbClr val="9900FF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min-width: 768px</a:t>
            </a:r>
            <a:r>
              <a:rPr lang="fr" sz="1100">
                <a:solidFill>
                  <a:srgbClr val="A1A1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) and (</a:t>
            </a:r>
            <a:r>
              <a:rPr lang="fr" sz="1100">
                <a:solidFill>
                  <a:srgbClr val="9900FF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max-width:</a:t>
            </a:r>
            <a:r>
              <a:rPr lang="fr" sz="1100">
                <a:solidFill>
                  <a:srgbClr val="A1A1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9900FF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992px</a:t>
            </a:r>
            <a:r>
              <a:rPr lang="fr" sz="1100">
                <a:solidFill>
                  <a:srgbClr val="A1A1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lang="fr" sz="1100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   .contenu</a:t>
            </a:r>
            <a:r>
              <a:rPr b="0" i="0" lang="fr" sz="1100" u="none" cap="none" strike="noStrike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b="0" i="0" lang="fr" sz="1100" u="none" cap="none" strike="noStrike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       width:</a:t>
            </a:r>
            <a:r>
              <a:rPr lang="fr" sz="1100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fr" sz="1100" u="none" cap="none" strike="noStrike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00px;</a:t>
            </a: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lang="fr" sz="1100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       background-color:blue;</a:t>
            </a: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lang="fr" sz="1100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fr" sz="1100" u="none" cap="none" strike="noStrike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b="0" i="0" lang="fr" sz="1100" u="none" cap="none" strike="noStrike">
                <a:solidFill>
                  <a:srgbClr val="A1A1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lang="fr" sz="1100">
                <a:solidFill>
                  <a:srgbClr val="A1A1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lang="fr" sz="1100">
                <a:solidFill>
                  <a:srgbClr val="FF99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screen</a:t>
            </a:r>
            <a:r>
              <a:rPr lang="fr" sz="1100">
                <a:solidFill>
                  <a:srgbClr val="A1A1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and (</a:t>
            </a:r>
            <a:r>
              <a:rPr lang="fr" sz="1100">
                <a:solidFill>
                  <a:srgbClr val="9900FF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min-width:</a:t>
            </a:r>
            <a:r>
              <a:rPr lang="fr" sz="1100">
                <a:solidFill>
                  <a:srgbClr val="A1A1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9900FF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993px</a:t>
            </a:r>
            <a:r>
              <a:rPr lang="fr" sz="1100">
                <a:solidFill>
                  <a:srgbClr val="A1A1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lang="fr" sz="1100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   .contenu {</a:t>
            </a: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lang="fr" sz="1100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       width:800px;</a:t>
            </a: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lang="fr" sz="1100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       background-color:red;</a:t>
            </a: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lang="fr" sz="1100">
                <a:solidFill>
                  <a:srgbClr val="0000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Courier New"/>
              <a:buAutoNum type="arabicPeriod"/>
            </a:pPr>
            <a:r>
              <a:rPr lang="fr" sz="1100">
                <a:solidFill>
                  <a:srgbClr val="A1A100"/>
                </a:solidFill>
                <a:highlight>
                  <a:srgbClr val="FDFD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1A100"/>
              </a:solidFill>
              <a:highlight>
                <a:srgbClr val="FDFD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Playfair Display"/>
              <a:buNone/>
            </a:pPr>
            <a:r>
              <a:rPr lang="fr">
                <a:solidFill>
                  <a:schemeClr val="lt1"/>
                </a:solidFill>
              </a:rPr>
              <a:t>Et ça ressemble à quoi ?</a:t>
            </a:r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Dans le html</a:t>
            </a:r>
          </a:p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Différentes stylesheets pour différents média</a:t>
            </a:r>
          </a:p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3289025" y="1774750"/>
            <a:ext cx="55572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</a:pPr>
            <a:r>
              <a:t/>
            </a:r>
            <a:endParaRPr/>
          </a:p>
          <a:p>
            <a:pPr indent="-29845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91666"/>
              <a:buFont typeface="Courier New"/>
              <a:buAutoNum type="arabicPeriod"/>
            </a:pPr>
            <a:r>
              <a:rPr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20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f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rel</a:t>
            </a:r>
            <a:r>
              <a:rPr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="stylesheet"</a:t>
            </a:r>
            <a:r>
              <a:rPr lang="f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media</a:t>
            </a:r>
            <a:r>
              <a:rPr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i="1"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mediatype</a:t>
            </a:r>
            <a:r>
              <a:rPr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and|not|only (</a:t>
            </a:r>
            <a:r>
              <a:rPr i="1"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expressions</a:t>
            </a:r>
            <a:r>
              <a:rPr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)"</a:t>
            </a:r>
            <a:r>
              <a:rPr lang="f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href</a:t>
            </a:r>
            <a:r>
              <a:rPr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i="1"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print.css</a:t>
            </a:r>
            <a:r>
              <a:rPr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https://css-tricks.com/snippets/css/all-stylesheet-media-types/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211625" y="9743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layfair Display"/>
              <a:buNone/>
            </a:pPr>
            <a:r>
              <a:rPr lang="fr"/>
              <a:t>Aller plus loin</a:t>
            </a:r>
          </a:p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3622450" y="1033675"/>
            <a:ext cx="5110500" cy="30141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</a:pPr>
            <a:r>
              <a:rPr b="0" i="0" lang="fr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 savoir (beaucoup) plus sur les Media Queries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</a:pPr>
            <a:r>
              <a:rPr b="0" i="0" lang="fr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http://www.alsacreations.com/article/lire/930-css3-media-queries.html</a:t>
            </a:r>
            <a:br>
              <a:rPr lang="fr"/>
            </a:br>
            <a:r>
              <a:rPr lang="fr" u="sng">
                <a:solidFill>
                  <a:schemeClr val="hlink"/>
                </a:solidFill>
                <a:hlinkClick r:id="rId4"/>
              </a:rPr>
              <a:t>https://www.w3.org/TR/css3-mediaqueries/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</a:pPr>
            <a:r>
              <a:rPr lang="fr" sz="1800"/>
              <a:t>Un e</a:t>
            </a:r>
            <a:r>
              <a:rPr lang="fr" sz="1800">
                <a:solidFill>
                  <a:srgbClr val="000000"/>
                </a:solidFill>
              </a:rPr>
              <a:t>xemple</a:t>
            </a:r>
            <a:r>
              <a:rPr lang="fr" sz="1800"/>
              <a:t> concret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https://thimbleprojects.org/sylvainwcs/89717</a:t>
            </a: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CS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